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sldIdLst>
    <p:sldId id="260" r:id="rId2"/>
    <p:sldId id="259" r:id="rId3"/>
    <p:sldId id="261" r:id="rId4"/>
    <p:sldId id="262" r:id="rId5"/>
    <p:sldId id="264" r:id="rId6"/>
    <p:sldId id="263" r:id="rId7"/>
    <p:sldId id="265" r:id="rId8"/>
    <p:sldId id="270" r:id="rId9"/>
    <p:sldId id="271" r:id="rId10"/>
    <p:sldId id="274" r:id="rId11"/>
    <p:sldId id="267" r:id="rId12"/>
    <p:sldId id="268" r:id="rId13"/>
    <p:sldId id="269" r:id="rId14"/>
    <p:sldId id="275" r:id="rId15"/>
    <p:sldId id="276" r:id="rId16"/>
    <p:sldId id="272" r:id="rId17"/>
    <p:sldId id="273" r:id="rId1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63" d="100"/>
          <a:sy n="63" d="100"/>
        </p:scale>
        <p:origin x="-5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racovn__h_rok_programu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chart>
    <c:plotArea>
      <c:layout/>
      <c:lineChart>
        <c:grouping val="standard"/>
        <c:ser>
          <c:idx val="0"/>
          <c:order val="0"/>
          <c:tx>
            <c:strRef>
              <c:f>Hárok1!$B$1</c:f>
              <c:strCache>
                <c:ptCount val="1"/>
                <c:pt idx="0">
                  <c:v>Počet žiakov</c:v>
                </c:pt>
              </c:strCache>
            </c:strRef>
          </c:tx>
          <c:dLbls>
            <c:showVal val="1"/>
          </c:dLbls>
          <c:cat>
            <c:strRef>
              <c:f>Hárok1!$A$2:$A$7</c:f>
              <c:strCache>
                <c:ptCount val="6"/>
                <c:pt idx="0">
                  <c:v>2000/2001</c:v>
                </c:pt>
                <c:pt idx="1">
                  <c:v>2001/2002</c:v>
                </c:pt>
                <c:pt idx="2">
                  <c:v>2002/2003</c:v>
                </c:pt>
                <c:pt idx="3">
                  <c:v>2003/2004</c:v>
                </c:pt>
                <c:pt idx="4">
                  <c:v>2004/2005</c:v>
                </c:pt>
                <c:pt idx="5">
                  <c:v>2005/2006</c:v>
                </c:pt>
              </c:strCache>
            </c:strRef>
          </c:cat>
          <c:val>
            <c:numRef>
              <c:f>Hárok1!$B$2:$B$7</c:f>
              <c:numCache>
                <c:formatCode>General</c:formatCode>
                <c:ptCount val="6"/>
                <c:pt idx="0">
                  <c:v>6212</c:v>
                </c:pt>
                <c:pt idx="1">
                  <c:v>7003</c:v>
                </c:pt>
                <c:pt idx="2">
                  <c:v>6157</c:v>
                </c:pt>
                <c:pt idx="3">
                  <c:v>7058</c:v>
                </c:pt>
                <c:pt idx="4">
                  <c:v>6469</c:v>
                </c:pt>
                <c:pt idx="5">
                  <c:v>6868</c:v>
                </c:pt>
              </c:numCache>
            </c:numRef>
          </c:val>
        </c:ser>
        <c:ser>
          <c:idx val="1"/>
          <c:order val="1"/>
          <c:tx>
            <c:strRef>
              <c:f>Hárok1!$C$1</c:f>
              <c:strCache>
                <c:ptCount val="1"/>
                <c:pt idx="0">
                  <c:v>Počet prác</c:v>
                </c:pt>
              </c:strCache>
            </c:strRef>
          </c:tx>
          <c:dLbls>
            <c:showVal val="1"/>
          </c:dLbls>
          <c:cat>
            <c:strRef>
              <c:f>Hárok1!$A$2:$A$7</c:f>
              <c:strCache>
                <c:ptCount val="6"/>
                <c:pt idx="0">
                  <c:v>2000/2001</c:v>
                </c:pt>
                <c:pt idx="1">
                  <c:v>2001/2002</c:v>
                </c:pt>
                <c:pt idx="2">
                  <c:v>2002/2003</c:v>
                </c:pt>
                <c:pt idx="3">
                  <c:v>2003/2004</c:v>
                </c:pt>
                <c:pt idx="4">
                  <c:v>2004/2005</c:v>
                </c:pt>
                <c:pt idx="5">
                  <c:v>2005/2006</c:v>
                </c:pt>
              </c:strCache>
            </c:strRef>
          </c:cat>
          <c:val>
            <c:numRef>
              <c:f>Hárok1!$C$2:$C$7</c:f>
              <c:numCache>
                <c:formatCode>General</c:formatCode>
                <c:ptCount val="6"/>
                <c:pt idx="0">
                  <c:v>4693</c:v>
                </c:pt>
                <c:pt idx="1">
                  <c:v>4935</c:v>
                </c:pt>
                <c:pt idx="2">
                  <c:v>4629</c:v>
                </c:pt>
                <c:pt idx="3">
                  <c:v>5538</c:v>
                </c:pt>
                <c:pt idx="4">
                  <c:v>4655</c:v>
                </c:pt>
                <c:pt idx="5">
                  <c:v>5220</c:v>
                </c:pt>
              </c:numCache>
            </c:numRef>
          </c:val>
        </c:ser>
        <c:marker val="1"/>
        <c:axId val="85965440"/>
        <c:axId val="96805248"/>
      </c:lineChart>
      <c:catAx>
        <c:axId val="85965440"/>
        <c:scaling>
          <c:orientation val="minMax"/>
        </c:scaling>
        <c:axPos val="b"/>
        <c:tickLblPos val="nextTo"/>
        <c:crossAx val="96805248"/>
        <c:crosses val="autoZero"/>
        <c:auto val="1"/>
        <c:lblAlgn val="ctr"/>
        <c:lblOffset val="100"/>
      </c:catAx>
      <c:valAx>
        <c:axId val="96805248"/>
        <c:scaling>
          <c:orientation val="minMax"/>
        </c:scaling>
        <c:axPos val="l"/>
        <c:majorGridlines/>
        <c:minorGridlines>
          <c:spPr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</c:spPr>
        </c:minorGridlines>
        <c:numFmt formatCode="General" sourceLinked="1"/>
        <c:tickLblPos val="nextTo"/>
        <c:crossAx val="85965440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bg1"/>
    </a:solidFill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1800"/>
      </a:pPr>
      <a:endParaRPr lang="sk-SK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5CC6B-77D6-47F8-8F18-39DD0E2FD04F}" type="datetimeFigureOut">
              <a:rPr lang="sk-SK" smtClean="0"/>
              <a:pPr/>
              <a:t>23. 2. 2012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9B8E3-2CF9-4ADE-ACB1-ED71A438AFB1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9B8E3-2CF9-4ADE-ACB1-ED71A438AFB1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B0F98A-3A49-4B7F-8BA9-3A934E33FF23}" type="datetimeFigureOut">
              <a:rPr lang="sk-SK" smtClean="0"/>
              <a:pPr/>
              <a:t>23. 2. 2012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74E60F-672F-427F-946F-C7B82688FD8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0F98A-3A49-4B7F-8BA9-3A934E33FF23}" type="datetimeFigureOut">
              <a:rPr lang="sk-SK" smtClean="0"/>
              <a:pPr/>
              <a:t>23. 2. 2012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4E60F-672F-427F-946F-C7B82688FD8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0F98A-3A49-4B7F-8BA9-3A934E33FF23}" type="datetimeFigureOut">
              <a:rPr lang="sk-SK" smtClean="0"/>
              <a:pPr/>
              <a:t>23. 2. 2012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4E60F-672F-427F-946F-C7B82688FD8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0F98A-3A49-4B7F-8BA9-3A934E33FF23}" type="datetimeFigureOut">
              <a:rPr lang="sk-SK" smtClean="0"/>
              <a:pPr/>
              <a:t>23. 2. 2012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4E60F-672F-427F-946F-C7B82688FD8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0F98A-3A49-4B7F-8BA9-3A934E33FF23}" type="datetimeFigureOut">
              <a:rPr lang="sk-SK" smtClean="0"/>
              <a:pPr/>
              <a:t>23. 2. 2012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4E60F-672F-427F-946F-C7B82688FD8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0F98A-3A49-4B7F-8BA9-3A934E33FF23}" type="datetimeFigureOut">
              <a:rPr lang="sk-SK" smtClean="0"/>
              <a:pPr/>
              <a:t>23. 2. 2012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4E60F-672F-427F-946F-C7B82688FD8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0F98A-3A49-4B7F-8BA9-3A934E33FF23}" type="datetimeFigureOut">
              <a:rPr lang="sk-SK" smtClean="0"/>
              <a:pPr/>
              <a:t>23. 2. 2012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4E60F-672F-427F-946F-C7B82688FD8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0F98A-3A49-4B7F-8BA9-3A934E33FF23}" type="datetimeFigureOut">
              <a:rPr lang="sk-SK" smtClean="0"/>
              <a:pPr/>
              <a:t>23. 2. 2012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4E60F-672F-427F-946F-C7B82688FD8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0F98A-3A49-4B7F-8BA9-3A934E33FF23}" type="datetimeFigureOut">
              <a:rPr lang="sk-SK" smtClean="0"/>
              <a:pPr/>
              <a:t>23. 2. 2012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4E60F-672F-427F-946F-C7B82688FD8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9B0F98A-3A49-4B7F-8BA9-3A934E33FF23}" type="datetimeFigureOut">
              <a:rPr lang="sk-SK" smtClean="0"/>
              <a:pPr/>
              <a:t>23. 2. 2012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74E60F-672F-427F-946F-C7B82688FD8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B0F98A-3A49-4B7F-8BA9-3A934E33FF23}" type="datetimeFigureOut">
              <a:rPr lang="sk-SK" smtClean="0"/>
              <a:pPr/>
              <a:t>23. 2. 2012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74E60F-672F-427F-946F-C7B82688FD8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9B0F98A-3A49-4B7F-8BA9-3A934E33FF23}" type="datetimeFigureOut">
              <a:rPr lang="sk-SK" smtClean="0"/>
              <a:pPr/>
              <a:t>23. 2. 2012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274E60F-672F-427F-946F-C7B82688FD8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ov.sk/" TargetMode="External"/><Relationship Id="rId2" Type="http://schemas.openxmlformats.org/officeDocument/2006/relationships/hyperlink" Target="http://www.minedu.sk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ov.s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SOČ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211960" y="3212976"/>
            <a:ext cx="2049760" cy="14412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  <a:effectLst/>
        </p:spPr>
        <p:txBody>
          <a:bodyPr>
            <a:normAutofit fontScale="90000"/>
          </a:bodyPr>
          <a:lstStyle/>
          <a:p>
            <a:r>
              <a:rPr lang="sk-SK" sz="4400" dirty="0" smtClean="0">
                <a:latin typeface="Arial Black" pitchFamily="34" charset="0"/>
              </a:rPr>
              <a:t>Stredoškolská</a:t>
            </a:r>
            <a:r>
              <a:rPr lang="sk-SK" dirty="0" smtClean="0">
                <a:latin typeface="Arial Black" pitchFamily="34" charset="0"/>
              </a:rPr>
              <a:t> odborná činnosť</a:t>
            </a:r>
            <a:endParaRPr lang="sk-SK" dirty="0">
              <a:latin typeface="Arial Black" pitchFamily="34" charset="0"/>
            </a:endParaRPr>
          </a:p>
        </p:txBody>
      </p:sp>
    </p:spTree>
  </p:cSld>
  <p:clrMapOvr>
    <a:masterClrMapping/>
  </p:clrMapOvr>
  <p:transition spd="med">
    <p:pull dir="lu"/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  <a:effectLst/>
        </p:spPr>
        <p:txBody>
          <a:bodyPr>
            <a:normAutofit/>
          </a:bodyPr>
          <a:lstStyle/>
          <a:p>
            <a:r>
              <a:rPr lang="sk-SK" sz="2400" dirty="0" smtClean="0">
                <a:latin typeface="Arial Black" pitchFamily="34" charset="0"/>
              </a:rPr>
              <a:t>Školské kolo: 15.02.2012 /práce je potrebné odovzdať 13.02.2012 o 8,00 Ing. </a:t>
            </a:r>
            <a:r>
              <a:rPr lang="sk-SK" sz="2400" dirty="0" err="1" smtClean="0">
                <a:latin typeface="Arial Black" pitchFamily="34" charset="0"/>
              </a:rPr>
              <a:t>Šmirinovej</a:t>
            </a:r>
            <a:r>
              <a:rPr lang="sk-SK" sz="2400" dirty="0" smtClean="0">
                <a:latin typeface="Arial Black" pitchFamily="34" charset="0"/>
              </a:rPr>
              <a:t>/</a:t>
            </a:r>
          </a:p>
          <a:p>
            <a:r>
              <a:rPr lang="sk-SK" sz="2400" dirty="0" smtClean="0">
                <a:latin typeface="Arial Black" pitchFamily="34" charset="0"/>
              </a:rPr>
              <a:t>Regionálne kolo: 16.03.2012</a:t>
            </a:r>
          </a:p>
          <a:p>
            <a:r>
              <a:rPr lang="sk-SK" sz="2400" dirty="0" smtClean="0">
                <a:latin typeface="Arial Black" pitchFamily="34" charset="0"/>
              </a:rPr>
              <a:t>Krajské kolo: 04.04.2012</a:t>
            </a:r>
          </a:p>
          <a:p>
            <a:r>
              <a:rPr lang="sk-SK" sz="2400" dirty="0" smtClean="0">
                <a:latin typeface="Arial Black" pitchFamily="34" charset="0"/>
              </a:rPr>
              <a:t>Celoštátne kolo: 24.-27.04.2012</a:t>
            </a:r>
            <a:endParaRPr lang="sk-SK" sz="2400" dirty="0">
              <a:latin typeface="Arial Black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 fontScale="90000"/>
          </a:bodyPr>
          <a:lstStyle/>
          <a:p>
            <a:r>
              <a:rPr lang="sk-SK" sz="4000" dirty="0" smtClean="0">
                <a:latin typeface="Arial Black" pitchFamily="34" charset="0"/>
              </a:rPr>
              <a:t>Kalendár SOČ šk. rok 2011/2012</a:t>
            </a:r>
            <a:endParaRPr lang="sk-SK" sz="4000" dirty="0">
              <a:latin typeface="Arial Black" pitchFamily="34" charset="0"/>
            </a:endParaRPr>
          </a:p>
        </p:txBody>
      </p:sp>
      <p:pic>
        <p:nvPicPr>
          <p:cNvPr id="1026" name="Picture 2" descr="C:\Users\Milanka\Desktop\Prezentácia Šmirinová\s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221088"/>
            <a:ext cx="1990725" cy="1905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769770" y="1481138"/>
            <a:ext cx="3604460" cy="482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/>
          <a:p>
            <a:r>
              <a:rPr lang="sk-SK" sz="4000" dirty="0" smtClean="0">
                <a:latin typeface="Arial Black" pitchFamily="34" charset="0"/>
              </a:rPr>
              <a:t>Prihláška</a:t>
            </a:r>
            <a:endParaRPr lang="sk-SK" sz="4000" dirty="0">
              <a:latin typeface="Arial Black" pitchFamily="34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131840" y="1700808"/>
            <a:ext cx="3415698" cy="4522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/>
          <a:p>
            <a:r>
              <a:rPr lang="sk-SK" sz="4000" dirty="0" smtClean="0">
                <a:latin typeface="Arial Black" pitchFamily="34" charset="0"/>
              </a:rPr>
              <a:t>Obal</a:t>
            </a:r>
            <a:endParaRPr lang="sk-SK" sz="4000" dirty="0">
              <a:latin typeface="Arial Black" pitchFamily="34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grayscl/>
          </a:blip>
          <a:stretch>
            <a:fillRect/>
          </a:stretch>
        </p:blipFill>
        <p:spPr bwMode="auto">
          <a:xfrm>
            <a:off x="2843809" y="1481138"/>
            <a:ext cx="3384376" cy="439613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/>
          <a:p>
            <a:r>
              <a:rPr lang="sk-SK" sz="4000" dirty="0" smtClean="0">
                <a:latin typeface="Arial Black" pitchFamily="34" charset="0"/>
              </a:rPr>
              <a:t>Titulný list</a:t>
            </a:r>
            <a:endParaRPr lang="sk-SK" sz="4000" dirty="0">
              <a:latin typeface="Arial Black" pitchFamily="34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Zástupný symbol obsahu 7"/>
          <p:cNvGraphicFramePr>
            <a:graphicFrameLocks noGrp="1"/>
          </p:cNvGraphicFramePr>
          <p:nvPr>
            <p:ph idx="1"/>
          </p:nvPr>
        </p:nvGraphicFramePr>
        <p:xfrm>
          <a:off x="755650" y="1700211"/>
          <a:ext cx="7848799" cy="338497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121257"/>
                <a:gridCol w="1121257"/>
                <a:gridCol w="1121257"/>
                <a:gridCol w="1121257"/>
                <a:gridCol w="1121257"/>
                <a:gridCol w="1121257"/>
                <a:gridCol w="1121257"/>
              </a:tblGrid>
              <a:tr h="1128324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 smtClean="0"/>
                        <a:t>2000/2001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 smtClean="0"/>
                        <a:t>2001/2002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 smtClean="0"/>
                        <a:t>2002/2003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 smtClean="0"/>
                        <a:t>2003/2004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 smtClean="0"/>
                        <a:t>2004/2005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dirty="0" smtClean="0"/>
                        <a:t>2005/2006</a:t>
                      </a:r>
                      <a:endParaRPr lang="sk-SK" sz="1600" dirty="0"/>
                    </a:p>
                  </a:txBody>
                  <a:tcPr/>
                </a:tc>
              </a:tr>
              <a:tr h="1128324">
                <a:tc>
                  <a:txBody>
                    <a:bodyPr/>
                    <a:lstStyle/>
                    <a:p>
                      <a:r>
                        <a:rPr lang="sk-SK" b="1" dirty="0" smtClean="0"/>
                        <a:t>Počet žiakov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6212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7003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6157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7058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6469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6868</a:t>
                      </a:r>
                      <a:endParaRPr lang="sk-SK" dirty="0"/>
                    </a:p>
                  </a:txBody>
                  <a:tcPr/>
                </a:tc>
              </a:tr>
              <a:tr h="1128324">
                <a:tc>
                  <a:txBody>
                    <a:bodyPr/>
                    <a:lstStyle/>
                    <a:p>
                      <a:r>
                        <a:rPr lang="sk-SK" b="1" dirty="0" smtClean="0"/>
                        <a:t>Počet prác</a:t>
                      </a:r>
                      <a:endParaRPr lang="sk-S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4693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4935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4629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5538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4655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5220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 fontScale="90000"/>
          </a:bodyPr>
          <a:lstStyle/>
          <a:p>
            <a:r>
              <a:rPr lang="sk-SK" sz="4000" dirty="0" err="1" smtClean="0">
                <a:latin typeface="Arial Black" pitchFamily="34" charset="0"/>
              </a:rPr>
              <a:t>Zapojenosť</a:t>
            </a:r>
            <a:r>
              <a:rPr lang="sk-SK" sz="4000" dirty="0" smtClean="0">
                <a:latin typeface="Arial Black" pitchFamily="34" charset="0"/>
              </a:rPr>
              <a:t> žiakov do SOČ v SR</a:t>
            </a:r>
            <a:endParaRPr lang="sk-SK" sz="4000" dirty="0">
              <a:latin typeface="Arial Black" pitchFamily="34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2960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effectLst/>
        </p:spPr>
        <p:txBody>
          <a:bodyPr>
            <a:noAutofit/>
          </a:bodyPr>
          <a:lstStyle/>
          <a:p>
            <a:r>
              <a:rPr lang="sk-SK" sz="3600" dirty="0" err="1" smtClean="0">
                <a:latin typeface="Arial Black" pitchFamily="34" charset="0"/>
              </a:rPr>
              <a:t>Zapojenosť</a:t>
            </a:r>
            <a:r>
              <a:rPr lang="sk-SK" sz="3600" dirty="0" smtClean="0">
                <a:latin typeface="Arial Black" pitchFamily="34" charset="0"/>
              </a:rPr>
              <a:t> žiakov do SOČ v SR</a:t>
            </a:r>
            <a:endParaRPr lang="sk-SK" sz="3600" dirty="0">
              <a:latin typeface="Arial Black" pitchFamily="34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effectLst/>
        </p:spPr>
        <p:txBody>
          <a:bodyPr>
            <a:normAutofit/>
          </a:bodyPr>
          <a:lstStyle/>
          <a:p>
            <a:r>
              <a:rPr lang="sk-SK" sz="2400" dirty="0" smtClean="0">
                <a:latin typeface="Arial Black" pitchFamily="34" charset="0"/>
              </a:rPr>
              <a:t>Púchovská, V. – </a:t>
            </a:r>
            <a:r>
              <a:rPr lang="sk-SK" sz="2400" dirty="0" err="1" smtClean="0">
                <a:latin typeface="Arial Black" pitchFamily="34" charset="0"/>
              </a:rPr>
              <a:t>Bugajová</a:t>
            </a:r>
            <a:r>
              <a:rPr lang="sk-SK" sz="2400" dirty="0" smtClean="0">
                <a:latin typeface="Arial Black" pitchFamily="34" charset="0"/>
              </a:rPr>
              <a:t>, E. – </a:t>
            </a:r>
            <a:r>
              <a:rPr lang="sk-SK" sz="2400" dirty="0" err="1" smtClean="0">
                <a:latin typeface="Arial Black" pitchFamily="34" charset="0"/>
              </a:rPr>
              <a:t>Sandanusová</a:t>
            </a:r>
            <a:r>
              <a:rPr lang="sk-SK" sz="2400" dirty="0" smtClean="0">
                <a:latin typeface="Arial Black" pitchFamily="34" charset="0"/>
              </a:rPr>
              <a:t>, A.:  </a:t>
            </a:r>
            <a:r>
              <a:rPr lang="sk-SK" sz="2400" i="1" dirty="0" smtClean="0">
                <a:latin typeface="Arial Black" pitchFamily="34" charset="0"/>
              </a:rPr>
              <a:t>Metodická príručka Stredoškolskej odbornej činnosti.  </a:t>
            </a:r>
            <a:r>
              <a:rPr lang="sk-SK" sz="2400" dirty="0" smtClean="0">
                <a:latin typeface="Arial Black" pitchFamily="34" charset="0"/>
              </a:rPr>
              <a:t>Bratislava: </a:t>
            </a:r>
            <a:r>
              <a:rPr lang="sk-SK" sz="2400" dirty="0" err="1" smtClean="0">
                <a:latin typeface="Arial Black" pitchFamily="34" charset="0"/>
              </a:rPr>
              <a:t>Šiov</a:t>
            </a:r>
            <a:r>
              <a:rPr lang="sk-SK" sz="2400" dirty="0" smtClean="0">
                <a:latin typeface="Arial Black" pitchFamily="34" charset="0"/>
              </a:rPr>
              <a:t>, 2007</a:t>
            </a:r>
            <a:endParaRPr lang="sk-SK" sz="2400" dirty="0">
              <a:latin typeface="Arial Black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effectLst/>
        </p:spPr>
        <p:txBody>
          <a:bodyPr>
            <a:normAutofit/>
          </a:bodyPr>
          <a:lstStyle/>
          <a:p>
            <a:r>
              <a:rPr lang="sk-SK" sz="4000" dirty="0" smtClean="0">
                <a:latin typeface="Arial Black" pitchFamily="34" charset="0"/>
              </a:rPr>
              <a:t>Použitá </a:t>
            </a:r>
            <a:r>
              <a:rPr lang="sk-SK" sz="4000" dirty="0" err="1" smtClean="0">
                <a:latin typeface="Arial Black" pitchFamily="34" charset="0"/>
              </a:rPr>
              <a:t>litertúra</a:t>
            </a:r>
            <a:endParaRPr lang="sk-SK" sz="4000" dirty="0">
              <a:latin typeface="Arial Black" pitchFamily="34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  <a:effectLst/>
        </p:spPr>
        <p:txBody>
          <a:bodyPr>
            <a:normAutofit/>
          </a:bodyPr>
          <a:lstStyle/>
          <a:p>
            <a:r>
              <a:rPr lang="sk-SK" sz="2400" dirty="0" smtClean="0">
                <a:latin typeface="Arial Black" pitchFamily="34" charset="0"/>
              </a:rPr>
              <a:t>SOŠ, T. </a:t>
            </a:r>
            <a:r>
              <a:rPr lang="sk-SK" sz="2400" dirty="0" err="1" smtClean="0">
                <a:latin typeface="Arial Black" pitchFamily="34" charset="0"/>
              </a:rPr>
              <a:t>Vansovej</a:t>
            </a:r>
            <a:r>
              <a:rPr lang="sk-SK" sz="2400" dirty="0" smtClean="0">
                <a:latin typeface="Arial Black" pitchFamily="34" charset="0"/>
              </a:rPr>
              <a:t> 32, Prievidza 971 91</a:t>
            </a:r>
          </a:p>
          <a:p>
            <a:r>
              <a:rPr lang="sk-SK" sz="2400" dirty="0" smtClean="0">
                <a:latin typeface="Arial Black" pitchFamily="34" charset="0"/>
              </a:rPr>
              <a:t>Ing. Milana Šmirinová</a:t>
            </a:r>
          </a:p>
          <a:p>
            <a:r>
              <a:rPr lang="sk-SK" sz="2400" dirty="0" smtClean="0">
                <a:latin typeface="Arial Black" pitchFamily="34" charset="0"/>
              </a:rPr>
              <a:t>November 2011</a:t>
            </a:r>
            <a:endParaRPr lang="sk-SK" sz="2400" dirty="0">
              <a:latin typeface="Arial Black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/>
          <a:p>
            <a:r>
              <a:rPr lang="sk-SK" sz="4000" dirty="0" smtClean="0">
                <a:latin typeface="Arial Black" pitchFamily="34" charset="0"/>
              </a:rPr>
              <a:t>Ďakujem za pozornosť!</a:t>
            </a:r>
            <a:endParaRPr lang="sk-SK" sz="4000" dirty="0">
              <a:latin typeface="Arial Black" pitchFamily="34" charset="0"/>
            </a:endParaRPr>
          </a:p>
        </p:txBody>
      </p:sp>
      <p:pic>
        <p:nvPicPr>
          <p:cNvPr id="5122" name="Picture 2" descr="C:\Users\Milanka\Desktop\Prezentácia Šmirinová\14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212976"/>
            <a:ext cx="1609725" cy="20574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23528" y="764704"/>
            <a:ext cx="8640960" cy="31700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sz="4000" dirty="0" smtClean="0">
                <a:latin typeface="Arial Black" pitchFamily="34" charset="0"/>
              </a:rPr>
              <a:t>Stredoškolská odborná činnosť (SOČ) </a:t>
            </a:r>
            <a:r>
              <a:rPr lang="sk-SK" sz="2000" dirty="0" smtClean="0">
                <a:latin typeface="Arial Black" pitchFamily="34" charset="0"/>
              </a:rPr>
              <a:t>je záujmová činnosť žiakov stredných škôl.</a:t>
            </a:r>
          </a:p>
          <a:p>
            <a:pPr>
              <a:buFont typeface="Arial" pitchFamily="34" charset="0"/>
              <a:buChar char="•"/>
            </a:pPr>
            <a:r>
              <a:rPr lang="sk-SK" sz="2000" dirty="0" smtClean="0">
                <a:latin typeface="Arial Black" pitchFamily="34" charset="0"/>
              </a:rPr>
              <a:t> Žiaci sa jej venujú v škole v čase vyučovania a vo svojom voľnom čase.</a:t>
            </a:r>
          </a:p>
          <a:p>
            <a:pPr>
              <a:buFont typeface="Arial" pitchFamily="34" charset="0"/>
              <a:buChar char="•"/>
            </a:pPr>
            <a:r>
              <a:rPr lang="sk-SK" sz="2000" dirty="0" smtClean="0">
                <a:latin typeface="Arial Black" pitchFamily="34" charset="0"/>
              </a:rPr>
              <a:t> Prácu riešia samostatne, alebo za pomoci konzultanta.</a:t>
            </a:r>
          </a:p>
          <a:p>
            <a:pPr>
              <a:buFont typeface="Arial" pitchFamily="34" charset="0"/>
              <a:buChar char="•"/>
            </a:pPr>
            <a:r>
              <a:rPr lang="sk-SK" sz="2000" dirty="0" smtClean="0">
                <a:latin typeface="Arial Black" pitchFamily="34" charset="0"/>
              </a:rPr>
              <a:t> Výsledkom je samostatná práca, ktorá sa odborne posudzuje hodnotiacou komisiou. </a:t>
            </a:r>
            <a:endParaRPr lang="sk-SK" sz="2000" dirty="0">
              <a:latin typeface="Arial Black" pitchFamily="34" charset="0"/>
            </a:endParaRPr>
          </a:p>
        </p:txBody>
      </p:sp>
      <p:pic>
        <p:nvPicPr>
          <p:cNvPr id="1026" name="Picture 2" descr="C:\Users\Milanka\Desktop\Prezentácia Šmirinová\s3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077072"/>
            <a:ext cx="1923966" cy="218998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755577" y="692696"/>
            <a:ext cx="7704856" cy="437042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sk-SK" sz="4000" dirty="0" smtClean="0">
                <a:latin typeface="Arial Black" pitchFamily="34" charset="0"/>
              </a:rPr>
              <a:t>Cieľ SOČ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latin typeface="Arial Black" pitchFamily="34" charset="0"/>
              </a:rPr>
              <a:t> </a:t>
            </a:r>
            <a:r>
              <a:rPr lang="sk-SK" sz="2000" dirty="0" smtClean="0">
                <a:latin typeface="Arial Black" pitchFamily="34" charset="0"/>
              </a:rPr>
              <a:t>vyhľadávať talentovaných a nadaných žiakov</a:t>
            </a:r>
          </a:p>
          <a:p>
            <a:pPr>
              <a:buFont typeface="Arial" pitchFamily="34" charset="0"/>
              <a:buChar char="•"/>
            </a:pPr>
            <a:r>
              <a:rPr lang="sk-SK" sz="2000" dirty="0">
                <a:latin typeface="Arial Black" pitchFamily="34" charset="0"/>
              </a:rPr>
              <a:t> </a:t>
            </a:r>
            <a:r>
              <a:rPr lang="sk-SK" sz="2000" dirty="0" smtClean="0">
                <a:latin typeface="Arial Black" pitchFamily="34" charset="0"/>
              </a:rPr>
              <a:t>podporovať ich prácu</a:t>
            </a:r>
          </a:p>
          <a:p>
            <a:pPr>
              <a:buFont typeface="Arial" pitchFamily="34" charset="0"/>
              <a:buChar char="•"/>
            </a:pPr>
            <a:r>
              <a:rPr lang="sk-SK" sz="2000" dirty="0">
                <a:latin typeface="Arial Black" pitchFamily="34" charset="0"/>
              </a:rPr>
              <a:t> </a:t>
            </a:r>
            <a:r>
              <a:rPr lang="sk-SK" sz="2000" dirty="0" smtClean="0">
                <a:latin typeface="Arial Black" pitchFamily="34" charset="0"/>
              </a:rPr>
              <a:t>rozvíjať ich odborno-teoretické a odborno-praktické schopnosti</a:t>
            </a:r>
          </a:p>
          <a:p>
            <a:pPr>
              <a:buFont typeface="Arial" pitchFamily="34" charset="0"/>
              <a:buChar char="•"/>
            </a:pPr>
            <a:r>
              <a:rPr lang="sk-SK" sz="2000" dirty="0">
                <a:latin typeface="Arial Black" pitchFamily="34" charset="0"/>
              </a:rPr>
              <a:t> </a:t>
            </a:r>
            <a:r>
              <a:rPr lang="sk-SK" sz="2000" dirty="0" smtClean="0">
                <a:latin typeface="Arial Black" pitchFamily="34" charset="0"/>
              </a:rPr>
              <a:t>viesť žiakov k samostatnosti a aktívnemu riešeniu úloh</a:t>
            </a:r>
          </a:p>
          <a:p>
            <a:pPr>
              <a:buFont typeface="Arial" pitchFamily="34" charset="0"/>
              <a:buChar char="•"/>
            </a:pPr>
            <a:r>
              <a:rPr lang="sk-SK" sz="2000" dirty="0">
                <a:latin typeface="Arial Black" pitchFamily="34" charset="0"/>
              </a:rPr>
              <a:t> </a:t>
            </a:r>
            <a:r>
              <a:rPr lang="sk-SK" sz="2000" dirty="0" smtClean="0">
                <a:latin typeface="Arial Black" pitchFamily="34" charset="0"/>
              </a:rPr>
              <a:t>vedieť reálne posúdiť vlastnú prácu v konfrontácii s prácami iných žiakov</a:t>
            </a:r>
          </a:p>
          <a:p>
            <a:pPr>
              <a:buFont typeface="Arial" pitchFamily="34" charset="0"/>
              <a:buChar char="•"/>
            </a:pPr>
            <a:r>
              <a:rPr lang="sk-SK" sz="2000" dirty="0">
                <a:latin typeface="Arial Black" pitchFamily="34" charset="0"/>
              </a:rPr>
              <a:t> </a:t>
            </a:r>
            <a:r>
              <a:rPr lang="sk-SK" sz="2000" dirty="0" smtClean="0">
                <a:latin typeface="Arial Black" pitchFamily="34" charset="0"/>
              </a:rPr>
              <a:t>aplikovať teoretické vedomosti v praxi</a:t>
            </a:r>
          </a:p>
          <a:p>
            <a:pPr>
              <a:buFont typeface="Arial" pitchFamily="34" charset="0"/>
              <a:buChar char="•"/>
            </a:pPr>
            <a:r>
              <a:rPr lang="sk-SK" sz="2000" dirty="0">
                <a:latin typeface="Arial Black" pitchFamily="34" charset="0"/>
              </a:rPr>
              <a:t> </a:t>
            </a:r>
            <a:r>
              <a:rPr lang="sk-SK" sz="2000" dirty="0" smtClean="0">
                <a:latin typeface="Arial Black" pitchFamily="34" charset="0"/>
              </a:rPr>
              <a:t>zmysluplne využívať voľný čas</a:t>
            </a:r>
          </a:p>
          <a:p>
            <a:pPr>
              <a:buFont typeface="Arial" pitchFamily="34" charset="0"/>
              <a:buChar char="•"/>
            </a:pPr>
            <a:r>
              <a:rPr lang="sk-SK" sz="2000" dirty="0">
                <a:latin typeface="Arial Black" pitchFamily="34" charset="0"/>
              </a:rPr>
              <a:t> </a:t>
            </a:r>
            <a:r>
              <a:rPr lang="sk-SK" sz="2000" dirty="0" smtClean="0">
                <a:latin typeface="Arial Black" pitchFamily="34" charset="0"/>
              </a:rPr>
              <a:t>prezentovať prácu verejnou obhajobou</a:t>
            </a:r>
          </a:p>
          <a:p>
            <a:pPr>
              <a:buFont typeface="Arial" pitchFamily="34" charset="0"/>
              <a:buChar char="•"/>
            </a:pPr>
            <a:endParaRPr lang="sk-SK" dirty="0"/>
          </a:p>
        </p:txBody>
      </p:sp>
      <p:pic>
        <p:nvPicPr>
          <p:cNvPr id="2050" name="Picture 2" descr="C:\Users\Milanka\Desktop\Prezentácia Šmirinová\s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841465"/>
            <a:ext cx="2457064" cy="170104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548680"/>
            <a:ext cx="7776864" cy="57861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sk-SK" sz="4000" dirty="0" smtClean="0">
                <a:latin typeface="Arial Black" pitchFamily="34" charset="0"/>
              </a:rPr>
              <a:t>Organizácia súťažných prehliadok</a:t>
            </a:r>
          </a:p>
          <a:p>
            <a:r>
              <a:rPr lang="sk-SK" sz="2000" dirty="0" smtClean="0">
                <a:latin typeface="Arial Black" pitchFamily="34" charset="0"/>
              </a:rPr>
              <a:t>Súťaž SOČ sa organizuje formou súťažných prehliadok najlepších prác z oblasti prírodných vied, techniky, zdravotníctva, ekonomiky, ekológie, spoločenských a humanitných vied, histórie, kultúry, umenia, politológie, právnych vied a iných.</a:t>
            </a:r>
          </a:p>
          <a:p>
            <a:r>
              <a:rPr lang="sk-SK" sz="2000" dirty="0" smtClean="0">
                <a:latin typeface="Arial Black" pitchFamily="34" charset="0"/>
              </a:rPr>
              <a:t>Súťažné odbory sa každoročne aktualizujú v obsahovom a organizačnom usmernení SOČ, ktoré vydáva odborný garant Štátny inštitút odborného vzdelávania a Ústredná komisia SOČ pod záštitou Ministerstva školstva SR. </a:t>
            </a:r>
          </a:p>
          <a:p>
            <a:r>
              <a:rPr lang="sk-SK" dirty="0" smtClean="0">
                <a:hlinkClick r:id="rId2"/>
              </a:rPr>
              <a:t>http://www.minedu.sk</a:t>
            </a:r>
            <a:endParaRPr lang="sk-SK" dirty="0" smtClean="0"/>
          </a:p>
          <a:p>
            <a:r>
              <a:rPr lang="sk-SK" dirty="0" smtClean="0">
                <a:hlinkClick r:id="rId3"/>
              </a:rPr>
              <a:t>http://www.siov.sk</a:t>
            </a: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3" name="Obrázok 2" descr="logo MSVVAS SR.jpg">
            <a:hlinkClick r:id="rId2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7984" y="4941168"/>
            <a:ext cx="1331933" cy="12241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Obrázok 3" descr="siov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28184" y="5013176"/>
            <a:ext cx="1147627" cy="10801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907704" y="1196752"/>
            <a:ext cx="6635080" cy="5184576"/>
          </a:xfrm>
          <a:effectLst/>
        </p:spPr>
        <p:txBody>
          <a:bodyPr>
            <a:noAutofit/>
          </a:bodyPr>
          <a:lstStyle/>
          <a:p>
            <a:r>
              <a:rPr lang="sk-SK" sz="1600" dirty="0" smtClean="0">
                <a:latin typeface="Arial Black" pitchFamily="34" charset="0"/>
              </a:rPr>
              <a:t>01- Problematika voľného času</a:t>
            </a:r>
          </a:p>
          <a:p>
            <a:r>
              <a:rPr lang="sk-SK" sz="1600" dirty="0" smtClean="0">
                <a:latin typeface="Arial Black" pitchFamily="34" charset="0"/>
              </a:rPr>
              <a:t>02- Matematika, fyzika</a:t>
            </a:r>
          </a:p>
          <a:p>
            <a:r>
              <a:rPr lang="sk-SK" sz="1600" dirty="0" smtClean="0">
                <a:latin typeface="Arial Black" pitchFamily="34" charset="0"/>
              </a:rPr>
              <a:t>03- Chémia, potravinárstvo</a:t>
            </a:r>
          </a:p>
          <a:p>
            <a:r>
              <a:rPr lang="sk-SK" sz="1600" dirty="0" smtClean="0">
                <a:latin typeface="Arial Black" pitchFamily="34" charset="0"/>
              </a:rPr>
              <a:t>04- Biológia</a:t>
            </a:r>
          </a:p>
          <a:p>
            <a:r>
              <a:rPr lang="sk-SK" sz="1600" dirty="0" smtClean="0">
                <a:latin typeface="Arial Black" pitchFamily="34" charset="0"/>
              </a:rPr>
              <a:t>05- </a:t>
            </a:r>
            <a:r>
              <a:rPr lang="sk-SK" sz="1600" dirty="0" err="1" smtClean="0">
                <a:latin typeface="Arial Black" pitchFamily="34" charset="0"/>
              </a:rPr>
              <a:t>Geovedy</a:t>
            </a:r>
            <a:r>
              <a:rPr lang="sk-SK" sz="1600" dirty="0" smtClean="0">
                <a:latin typeface="Arial Black" pitchFamily="34" charset="0"/>
              </a:rPr>
              <a:t> ( geografia, geológia, geodézia )</a:t>
            </a:r>
          </a:p>
          <a:p>
            <a:r>
              <a:rPr lang="sk-SK" sz="1600" dirty="0" smtClean="0">
                <a:latin typeface="Arial Black" pitchFamily="34" charset="0"/>
              </a:rPr>
              <a:t>06- Zdravotníctvo</a:t>
            </a:r>
          </a:p>
          <a:p>
            <a:r>
              <a:rPr lang="sk-SK" sz="1600" dirty="0" smtClean="0">
                <a:latin typeface="Arial Black" pitchFamily="34" charset="0"/>
              </a:rPr>
              <a:t>07- Pôdohospodárstvo a životné prostredie</a:t>
            </a:r>
          </a:p>
          <a:p>
            <a:r>
              <a:rPr lang="sk-SK" sz="1600" dirty="0" smtClean="0">
                <a:latin typeface="Arial Black" pitchFamily="34" charset="0"/>
              </a:rPr>
              <a:t>08- Hotelierstvo a cestovný ruch</a:t>
            </a:r>
          </a:p>
          <a:p>
            <a:r>
              <a:rPr lang="sk-SK" sz="1600" dirty="0" smtClean="0">
                <a:latin typeface="Arial Black" pitchFamily="34" charset="0"/>
              </a:rPr>
              <a:t>09- Strojárstvo, hutníctvo, doprava</a:t>
            </a:r>
          </a:p>
          <a:p>
            <a:r>
              <a:rPr lang="sk-SK" sz="1600" dirty="0" smtClean="0">
                <a:latin typeface="Arial Black" pitchFamily="34" charset="0"/>
              </a:rPr>
              <a:t>10- Stavebníctvo a interiérový dizajn</a:t>
            </a:r>
          </a:p>
          <a:p>
            <a:r>
              <a:rPr lang="sk-SK" sz="1600" dirty="0" smtClean="0">
                <a:latin typeface="Arial Black" pitchFamily="34" charset="0"/>
              </a:rPr>
              <a:t>11- Informatika</a:t>
            </a:r>
          </a:p>
          <a:p>
            <a:r>
              <a:rPr lang="sk-SK" sz="1600" dirty="0" smtClean="0">
                <a:latin typeface="Arial Black" pitchFamily="34" charset="0"/>
              </a:rPr>
              <a:t>12- Elektronika, elektrotechnika a telekomunikácie</a:t>
            </a:r>
          </a:p>
          <a:p>
            <a:r>
              <a:rPr lang="sk-SK" sz="1600" dirty="0" smtClean="0">
                <a:latin typeface="Arial Black" pitchFamily="34" charset="0"/>
              </a:rPr>
              <a:t>13- História, politológia, filozofia, právne vedy</a:t>
            </a:r>
          </a:p>
          <a:p>
            <a:r>
              <a:rPr lang="sk-SK" sz="1600" dirty="0" smtClean="0">
                <a:latin typeface="Arial Black" pitchFamily="34" charset="0"/>
              </a:rPr>
              <a:t>14- Tvorba učebných pomôcok, didaktické technológie</a:t>
            </a:r>
          </a:p>
          <a:p>
            <a:r>
              <a:rPr lang="sk-SK" sz="1600" dirty="0" smtClean="0">
                <a:latin typeface="Arial Black" pitchFamily="34" charset="0"/>
              </a:rPr>
              <a:t>15- Ekonomika a riadenie</a:t>
            </a:r>
          </a:p>
          <a:p>
            <a:r>
              <a:rPr lang="sk-SK" sz="1600" dirty="0" smtClean="0">
                <a:latin typeface="Arial Black" pitchFamily="34" charset="0"/>
              </a:rPr>
              <a:t>16- Teória kultúry, umenie, umelecká, odevná tvorba</a:t>
            </a:r>
          </a:p>
          <a:p>
            <a:r>
              <a:rPr lang="sk-SK" sz="1600" dirty="0" smtClean="0">
                <a:latin typeface="Arial Black" pitchFamily="34" charset="0"/>
              </a:rPr>
              <a:t>17- Pedagogika, psychológia, sociológia</a:t>
            </a:r>
            <a:endParaRPr lang="sk-SK" sz="1600" dirty="0">
              <a:latin typeface="Arial Black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50106"/>
          </a:xfrm>
          <a:effectLst/>
        </p:spPr>
        <p:txBody>
          <a:bodyPr>
            <a:normAutofit fontScale="90000"/>
          </a:bodyPr>
          <a:lstStyle/>
          <a:p>
            <a:r>
              <a:rPr lang="sk-SK" sz="4000" dirty="0" smtClean="0">
                <a:latin typeface="Arial Black" pitchFamily="34" charset="0"/>
              </a:rPr>
              <a:t>Súťažné odbory 34. ročníka SOČ</a:t>
            </a:r>
            <a:endParaRPr lang="sk-SK" sz="4000" dirty="0">
              <a:latin typeface="Arial Black" pitchFamily="34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539552" y="476672"/>
            <a:ext cx="7920880" cy="403187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sk-SK" sz="4000" dirty="0" smtClean="0">
                <a:latin typeface="Arial Black" pitchFamily="34" charset="0"/>
              </a:rPr>
              <a:t>Súťažné prehliadky</a:t>
            </a:r>
          </a:p>
          <a:p>
            <a:pPr>
              <a:buFont typeface="Arial" pitchFamily="34" charset="0"/>
              <a:buChar char="•"/>
            </a:pPr>
            <a:r>
              <a:rPr lang="sk-SK" sz="2400" dirty="0" smtClean="0">
                <a:latin typeface="Arial Black" pitchFamily="34" charset="0"/>
              </a:rPr>
              <a:t> Školské kolo SOČ- organizuje riaditeľstvo strednej školy</a:t>
            </a:r>
          </a:p>
          <a:p>
            <a:pPr>
              <a:buFont typeface="Arial" pitchFamily="34" charset="0"/>
              <a:buChar char="•"/>
            </a:pPr>
            <a:r>
              <a:rPr lang="sk-SK" sz="2400" dirty="0" smtClean="0">
                <a:latin typeface="Arial Black" pitchFamily="34" charset="0"/>
              </a:rPr>
              <a:t> Regionálne kolo SOČ- organizuje Krajská komisia SOČ</a:t>
            </a:r>
          </a:p>
          <a:p>
            <a:pPr>
              <a:buFont typeface="Arial" pitchFamily="34" charset="0"/>
              <a:buChar char="•"/>
            </a:pPr>
            <a:r>
              <a:rPr lang="sk-SK" sz="2400" dirty="0" smtClean="0">
                <a:latin typeface="Arial Black" pitchFamily="34" charset="0"/>
              </a:rPr>
              <a:t> Krajské kolo SOČ- organizuje Krajská komisia SOČ</a:t>
            </a:r>
          </a:p>
          <a:p>
            <a:pPr>
              <a:buFont typeface="Arial" pitchFamily="34" charset="0"/>
              <a:buChar char="•"/>
            </a:pPr>
            <a:r>
              <a:rPr lang="sk-SK" sz="2400" dirty="0" smtClean="0">
                <a:latin typeface="Arial Black" pitchFamily="34" charset="0"/>
              </a:rPr>
              <a:t> Celoštátne kolo SOČ- organizuje Ústredná komisia SOČ</a:t>
            </a:r>
          </a:p>
          <a:p>
            <a:pPr>
              <a:buFont typeface="Arial" pitchFamily="34" charset="0"/>
              <a:buChar char="•"/>
            </a:pPr>
            <a:endParaRPr lang="sk-SK" sz="2400" dirty="0"/>
          </a:p>
        </p:txBody>
      </p:sp>
      <p:pic>
        <p:nvPicPr>
          <p:cNvPr id="3075" name="Picture 3" descr="C:\Users\Milanka\Desktop\Prezentácia Šmirinová\soc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5229200"/>
            <a:ext cx="1270000" cy="9525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76" name="Picture 4" descr="C:\Users\Milanka\Desktop\Prezentácia Šmirinová\soc2008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3933056"/>
            <a:ext cx="1963855" cy="1512168"/>
          </a:xfrm>
          <a:prstGeom prst="rect">
            <a:avLst/>
          </a:prstGeom>
          <a:noFill/>
          <a:effectLst>
            <a:softEdge rad="12700"/>
          </a:effectLst>
        </p:spPr>
      </p:pic>
      <p:pic>
        <p:nvPicPr>
          <p:cNvPr id="3074" name="Picture 2" descr="C:\Users\Milanka\Desktop\Prezentácia Šmirinová\soc2008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4797152"/>
            <a:ext cx="1245997" cy="93449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323528" y="908720"/>
            <a:ext cx="8496944" cy="415498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sz="2400" dirty="0" smtClean="0">
                <a:latin typeface="Arial Black" pitchFamily="34" charset="0"/>
              </a:rPr>
              <a:t> Súťažná prehliadka prebieha v jednotlivých   súťažných odboroch.</a:t>
            </a:r>
          </a:p>
          <a:p>
            <a:pPr>
              <a:buFont typeface="Arial" pitchFamily="34" charset="0"/>
              <a:buChar char="•"/>
            </a:pPr>
            <a:r>
              <a:rPr lang="sk-SK" sz="2400" dirty="0" smtClean="0">
                <a:latin typeface="Arial Black" pitchFamily="34" charset="0"/>
              </a:rPr>
              <a:t> V každom odbore práce hodnotí odborná hodnotiaca komisia.</a:t>
            </a:r>
          </a:p>
          <a:p>
            <a:pPr>
              <a:buFont typeface="Arial" pitchFamily="34" charset="0"/>
              <a:buChar char="•"/>
            </a:pPr>
            <a:r>
              <a:rPr lang="sk-SK" sz="2400" dirty="0" smtClean="0">
                <a:latin typeface="Arial Black" pitchFamily="34" charset="0"/>
              </a:rPr>
              <a:t> Do vyššieho kola prehliadok postupujú prvé dve práce z každého odboru.</a:t>
            </a:r>
          </a:p>
          <a:p>
            <a:pPr>
              <a:buFont typeface="Arial" pitchFamily="34" charset="0"/>
              <a:buChar char="•"/>
            </a:pPr>
            <a:r>
              <a:rPr lang="sk-SK" sz="2400" dirty="0" smtClean="0">
                <a:latin typeface="Arial Black" pitchFamily="34" charset="0"/>
              </a:rPr>
              <a:t> V 34.ročníku SOČ sa bude konať Regionálne kolo SOČ len pre odbory s veľkým počtom prihlásených prác.</a:t>
            </a:r>
          </a:p>
          <a:p>
            <a:pPr>
              <a:buFont typeface="Arial" pitchFamily="34" charset="0"/>
              <a:buChar char="•"/>
            </a:pPr>
            <a:r>
              <a:rPr lang="sk-SK" sz="2400" dirty="0" smtClean="0">
                <a:latin typeface="Arial Black" pitchFamily="34" charset="0"/>
              </a:rPr>
              <a:t> Konkrétne odbory určí Krajská komisia SOČ po ukončení Školských kôl SOČ.</a:t>
            </a:r>
            <a:endParaRPr lang="sk-SK" sz="2400" dirty="0">
              <a:latin typeface="Arial Black" pitchFamily="34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47664" y="1268760"/>
            <a:ext cx="6552728" cy="5112568"/>
          </a:xfrm>
          <a:effectLst/>
        </p:spPr>
        <p:txBody>
          <a:bodyPr>
            <a:normAutofit fontScale="70000" lnSpcReduction="20000"/>
          </a:bodyPr>
          <a:lstStyle/>
          <a:p>
            <a:r>
              <a:rPr lang="sk-SK" sz="2900" dirty="0" smtClean="0">
                <a:latin typeface="Arial Black" pitchFamily="34" charset="0"/>
              </a:rPr>
              <a:t>Obal</a:t>
            </a:r>
          </a:p>
          <a:p>
            <a:r>
              <a:rPr lang="sk-SK" sz="2900" dirty="0" smtClean="0">
                <a:latin typeface="Arial Black" pitchFamily="34" charset="0"/>
              </a:rPr>
              <a:t>Titulný list</a:t>
            </a:r>
          </a:p>
          <a:p>
            <a:r>
              <a:rPr lang="sk-SK" sz="2900" dirty="0" smtClean="0">
                <a:latin typeface="Arial Black" pitchFamily="34" charset="0"/>
              </a:rPr>
              <a:t>Čestné vyhlásenie</a:t>
            </a:r>
          </a:p>
          <a:p>
            <a:r>
              <a:rPr lang="sk-SK" sz="2900" dirty="0" smtClean="0">
                <a:latin typeface="Arial Black" pitchFamily="34" charset="0"/>
              </a:rPr>
              <a:t>Poďakovanie</a:t>
            </a:r>
          </a:p>
          <a:p>
            <a:r>
              <a:rPr lang="sk-SK" sz="2900" dirty="0" smtClean="0">
                <a:latin typeface="Arial Black" pitchFamily="34" charset="0"/>
              </a:rPr>
              <a:t>Obsah</a:t>
            </a:r>
          </a:p>
          <a:p>
            <a:r>
              <a:rPr lang="sk-SK" sz="2900" dirty="0" smtClean="0">
                <a:latin typeface="Arial Black" pitchFamily="34" charset="0"/>
              </a:rPr>
              <a:t>Úvod</a:t>
            </a:r>
          </a:p>
          <a:p>
            <a:r>
              <a:rPr lang="sk-SK" sz="2900" dirty="0" smtClean="0">
                <a:latin typeface="Arial Black" pitchFamily="34" charset="0"/>
              </a:rPr>
              <a:t>Problematika a prehľad literatúry</a:t>
            </a:r>
          </a:p>
          <a:p>
            <a:r>
              <a:rPr lang="sk-SK" sz="2900" dirty="0" smtClean="0">
                <a:latin typeface="Arial Black" pitchFamily="34" charset="0"/>
              </a:rPr>
              <a:t>Ciele práce</a:t>
            </a:r>
          </a:p>
          <a:p>
            <a:r>
              <a:rPr lang="sk-SK" sz="2900" dirty="0" smtClean="0">
                <a:latin typeface="Arial Black" pitchFamily="34" charset="0"/>
              </a:rPr>
              <a:t>Materiál a metodika</a:t>
            </a:r>
          </a:p>
          <a:p>
            <a:r>
              <a:rPr lang="sk-SK" sz="2900" dirty="0" smtClean="0">
                <a:latin typeface="Arial Black" pitchFamily="34" charset="0"/>
              </a:rPr>
              <a:t>Výsledky práce</a:t>
            </a:r>
          </a:p>
          <a:p>
            <a:r>
              <a:rPr lang="sk-SK" sz="2900" dirty="0" smtClean="0">
                <a:latin typeface="Arial Black" pitchFamily="34" charset="0"/>
              </a:rPr>
              <a:t>Diskusia</a:t>
            </a:r>
          </a:p>
          <a:p>
            <a:r>
              <a:rPr lang="sk-SK" sz="2900" dirty="0" smtClean="0">
                <a:latin typeface="Arial Black" pitchFamily="34" charset="0"/>
              </a:rPr>
              <a:t>Závery práce</a:t>
            </a:r>
          </a:p>
          <a:p>
            <a:r>
              <a:rPr lang="sk-SK" sz="2900" dirty="0" smtClean="0">
                <a:latin typeface="Arial Black" pitchFamily="34" charset="0"/>
              </a:rPr>
              <a:t>Zhrnutie</a:t>
            </a:r>
          </a:p>
          <a:p>
            <a:r>
              <a:rPr lang="sk-SK" sz="2900" dirty="0" smtClean="0">
                <a:latin typeface="Arial Black" pitchFamily="34" charset="0"/>
              </a:rPr>
              <a:t>Resumé</a:t>
            </a:r>
          </a:p>
          <a:p>
            <a:r>
              <a:rPr lang="sk-SK" sz="2900" dirty="0" smtClean="0">
                <a:latin typeface="Arial Black" pitchFamily="34" charset="0"/>
              </a:rPr>
              <a:t>Zoznam použitej literatúry</a:t>
            </a:r>
          </a:p>
          <a:p>
            <a:r>
              <a:rPr lang="sk-SK" sz="2900" dirty="0" smtClean="0">
                <a:latin typeface="Arial Black" pitchFamily="34" charset="0"/>
              </a:rPr>
              <a:t>Prílohy</a:t>
            </a:r>
          </a:p>
          <a:p>
            <a:endParaRPr lang="sk-SK" sz="1200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effectLst/>
        </p:spPr>
        <p:txBody>
          <a:bodyPr>
            <a:normAutofit/>
          </a:bodyPr>
          <a:lstStyle/>
          <a:p>
            <a:r>
              <a:rPr lang="sk-SK" sz="4000" dirty="0" smtClean="0">
                <a:latin typeface="Arial Black" pitchFamily="34" charset="0"/>
              </a:rPr>
              <a:t>Štruktúra práce</a:t>
            </a:r>
            <a:endParaRPr lang="sk-SK" sz="4000" dirty="0">
              <a:latin typeface="Arial Black" pitchFamily="34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  <a:effectLst/>
        </p:spPr>
        <p:txBody>
          <a:bodyPr>
            <a:normAutofit/>
          </a:bodyPr>
          <a:lstStyle/>
          <a:p>
            <a:r>
              <a:rPr lang="sk-SK" sz="2000" dirty="0" smtClean="0">
                <a:latin typeface="Arial Black" pitchFamily="34" charset="0"/>
              </a:rPr>
              <a:t>Bližšie informácie  Vám poskytne Ing. Milana Šmirinová a metodická príručka SOČ na </a:t>
            </a:r>
            <a:r>
              <a:rPr lang="sk-SK" sz="1400" dirty="0" smtClean="0">
                <a:hlinkClick r:id="rId2"/>
              </a:rPr>
              <a:t>http://www.siov.sk</a:t>
            </a:r>
            <a:endParaRPr lang="sk-SK" sz="1400" dirty="0" smtClean="0"/>
          </a:p>
          <a:p>
            <a:r>
              <a:rPr lang="sk-SK" sz="2000" dirty="0" smtClean="0">
                <a:latin typeface="Arial Black" pitchFamily="34" charset="0"/>
              </a:rPr>
              <a:t>Prihlasovanie študentov do školského kola SOČ  je elektronicky na </a:t>
            </a:r>
            <a:r>
              <a:rPr lang="sk-SK" sz="1400" dirty="0" smtClean="0">
                <a:hlinkClick r:id="rId2"/>
              </a:rPr>
              <a:t>http://www.siov.sk</a:t>
            </a:r>
            <a:r>
              <a:rPr lang="sk-SK" sz="1400" dirty="0" smtClean="0"/>
              <a:t> </a:t>
            </a:r>
          </a:p>
          <a:p>
            <a:r>
              <a:rPr lang="sk-SK" sz="2000" dirty="0" smtClean="0">
                <a:latin typeface="Arial Black" pitchFamily="34" charset="0"/>
              </a:rPr>
              <a:t>Prihlasovanie je povinné aj formou papierovej prihlášky u Ing. </a:t>
            </a:r>
            <a:r>
              <a:rPr lang="sk-SK" sz="2000" dirty="0" err="1" smtClean="0">
                <a:latin typeface="Arial Black" pitchFamily="34" charset="0"/>
              </a:rPr>
              <a:t>Milany</a:t>
            </a:r>
            <a:r>
              <a:rPr lang="sk-SK" sz="2000" dirty="0" smtClean="0">
                <a:latin typeface="Arial Black" pitchFamily="34" charset="0"/>
              </a:rPr>
              <a:t> </a:t>
            </a:r>
            <a:r>
              <a:rPr lang="sk-SK" sz="2000" dirty="0" err="1" smtClean="0">
                <a:latin typeface="Arial Black" pitchFamily="34" charset="0"/>
              </a:rPr>
              <a:t>Šmirinovej</a:t>
            </a:r>
            <a:endParaRPr lang="sk-SK" sz="2000" dirty="0" smtClean="0">
              <a:latin typeface="Arial Black" pitchFamily="34" charset="0"/>
            </a:endParaRPr>
          </a:p>
          <a:p>
            <a:r>
              <a:rPr lang="sk-SK" sz="2000" dirty="0" smtClean="0">
                <a:latin typeface="Arial Black" pitchFamily="34" charset="0"/>
              </a:rPr>
              <a:t>Práca sa vyhotovuje v dvoch kópiách, jedna sa posiela krajskej komisii SOČ a jednu si necháva študent</a:t>
            </a:r>
          </a:p>
          <a:p>
            <a:r>
              <a:rPr lang="sk-SK" sz="2000" dirty="0" smtClean="0">
                <a:latin typeface="Arial Black" pitchFamily="34" charset="0"/>
              </a:rPr>
              <a:t>Elektronická forma práce sa posiela na prihlasovací portál na </a:t>
            </a:r>
            <a:r>
              <a:rPr lang="sk-SK" sz="1400" dirty="0" smtClean="0">
                <a:hlinkClick r:id="rId2"/>
              </a:rPr>
              <a:t>http://www.siov.sk</a:t>
            </a:r>
            <a:r>
              <a:rPr lang="sk-SK" sz="1400" dirty="0" smtClean="0"/>
              <a:t>-registrácia/prihlásenie</a:t>
            </a:r>
            <a:endParaRPr lang="sk-SK" sz="14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922114"/>
          </a:xfrm>
          <a:effectLst/>
        </p:spPr>
        <p:txBody>
          <a:bodyPr>
            <a:normAutofit/>
          </a:bodyPr>
          <a:lstStyle/>
          <a:p>
            <a:r>
              <a:rPr lang="sk-SK" sz="4000" dirty="0" smtClean="0">
                <a:latin typeface="Arial Black" pitchFamily="34" charset="0"/>
              </a:rPr>
              <a:t>Novinky</a:t>
            </a:r>
            <a:endParaRPr lang="sk-SK" sz="4000" dirty="0">
              <a:latin typeface="Arial Black" pitchFamily="34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571</TotalTime>
  <Words>608</Words>
  <Application>Microsoft Office PowerPoint</Application>
  <PresentationFormat>Prezentácia na obrazovke (4:3)</PresentationFormat>
  <Paragraphs>109</Paragraphs>
  <Slides>17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18" baseType="lpstr">
      <vt:lpstr>Hala</vt:lpstr>
      <vt:lpstr>Stredoškolská odborná činnosť</vt:lpstr>
      <vt:lpstr>Snímka 2</vt:lpstr>
      <vt:lpstr>Snímka 3</vt:lpstr>
      <vt:lpstr>Snímka 4</vt:lpstr>
      <vt:lpstr>Súťažné odbory 34. ročníka SOČ</vt:lpstr>
      <vt:lpstr>Snímka 6</vt:lpstr>
      <vt:lpstr>Snímka 7</vt:lpstr>
      <vt:lpstr>Štruktúra práce</vt:lpstr>
      <vt:lpstr>Novinky</vt:lpstr>
      <vt:lpstr>Kalendár SOČ šk. rok 2011/2012</vt:lpstr>
      <vt:lpstr>Prihláška</vt:lpstr>
      <vt:lpstr>Obal</vt:lpstr>
      <vt:lpstr>Titulný list</vt:lpstr>
      <vt:lpstr>Zapojenosť žiakov do SOČ v SR</vt:lpstr>
      <vt:lpstr>Zapojenosť žiakov do SOČ v SR</vt:lpstr>
      <vt:lpstr>Použitá litertúra</vt:lpstr>
      <vt:lpstr>Ďakujem za pozornosť!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Ing. Milana Šmirinová  MS Office 2007 v edukačnom procese</dc:title>
  <dc:creator>Ing. Milana Šmirinová</dc:creator>
  <cp:lastModifiedBy>lenovo_ntb</cp:lastModifiedBy>
  <cp:revision>76</cp:revision>
  <dcterms:created xsi:type="dcterms:W3CDTF">2011-11-29T18:59:54Z</dcterms:created>
  <dcterms:modified xsi:type="dcterms:W3CDTF">2012-02-23T15:32:40Z</dcterms:modified>
</cp:coreProperties>
</file>